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9144000" cy="5143500" type="screen16x9"/>
  <p:notesSz cx="6858000" cy="9144000"/>
  <p:embeddedFontLst>
    <p:embeddedFont>
      <p:font typeface="Alegreya" panose="020B0604020202020204" charset="0"/>
      <p:regular r:id="rId10"/>
      <p:bold r:id="rId11"/>
      <p:italic r:id="rId12"/>
      <p:boldItalic r:id="rId13"/>
    </p:embeddedFont>
    <p:embeddedFont>
      <p:font typeface="Alegreya SemiBold" panose="020B060402020202020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721cf161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721cf161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721cf161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721cf161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721cf161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721cf161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721cf161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721cf161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721cf161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721cf1619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72f6f5344_8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72f6f5344_8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hyperlink" Target="https://docs.google.com/presentation/d/1WBUS80Te7cDPMbVGWUCpOumhuqvMidDlMdi0W9cTvK8/edit#slide=id.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272100" y="518050"/>
            <a:ext cx="253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424500" y="670450"/>
            <a:ext cx="253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277775" y="394900"/>
            <a:ext cx="253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Alegreya SemiBold"/>
                <a:ea typeface="Alegreya SemiBold"/>
                <a:cs typeface="Alegreya SemiBold"/>
                <a:sym typeface="Alegreya SemiBold"/>
              </a:rPr>
              <a:t>URSS</a:t>
            </a:r>
            <a:endParaRPr sz="3000" dirty="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525000" y="2486575"/>
            <a:ext cx="164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Alegreya SemiBold"/>
                <a:ea typeface="Alegreya SemiBold"/>
                <a:cs typeface="Alegreya SemiBold"/>
                <a:sym typeface="Alegreya SemiBold"/>
              </a:rPr>
              <a:t>OTAN</a:t>
            </a:r>
            <a:endParaRPr sz="3000" dirty="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91950" y="547325"/>
            <a:ext cx="253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Alegreya SemiBold"/>
                <a:ea typeface="Alegreya SemiBold"/>
                <a:cs typeface="Alegreya SemiBold"/>
                <a:sym typeface="Alegreya SemiBold"/>
              </a:rPr>
              <a:t>RUSSIE</a:t>
            </a:r>
            <a:endParaRPr sz="3000" dirty="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7186500" y="1432450"/>
            <a:ext cx="253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Alegreya SemiBold"/>
                <a:ea typeface="Alegreya SemiBold"/>
                <a:cs typeface="Alegreya SemiBold"/>
                <a:sym typeface="Alegreya SemiBold"/>
              </a:rPr>
              <a:t>POUTINE</a:t>
            </a:r>
            <a:endParaRPr sz="3000" dirty="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11750" y="4072875"/>
            <a:ext cx="253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Alegreya SemiBold"/>
                <a:ea typeface="Alegreya SemiBold"/>
                <a:cs typeface="Alegreya SemiBold"/>
                <a:sym typeface="Alegreya SemiBold"/>
              </a:rPr>
              <a:t>UKRAINE</a:t>
            </a:r>
            <a:endParaRPr sz="300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5641258" y="547288"/>
            <a:ext cx="3057042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Alegreya SemiBold"/>
                <a:ea typeface="Alegreya SemiBold"/>
                <a:cs typeface="Alegreya SemiBold"/>
                <a:sym typeface="Alegreya SemiBold"/>
              </a:rPr>
              <a:t>GUERRE FROIDE</a:t>
            </a:r>
            <a:endParaRPr sz="3000" dirty="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554800" y="4225300"/>
            <a:ext cx="253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Alegreya"/>
                <a:ea typeface="Alegreya"/>
                <a:cs typeface="Alegreya"/>
                <a:sym typeface="Alegreya"/>
              </a:rPr>
              <a:t>ZELENSKY</a:t>
            </a:r>
            <a:endParaRPr sz="3000" b="1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6576900" y="3540725"/>
            <a:ext cx="253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Alegreya SemiBold"/>
                <a:ea typeface="Alegreya SemiBold"/>
                <a:cs typeface="Alegreya SemiBold"/>
                <a:sym typeface="Alegreya SemiBold"/>
              </a:rPr>
              <a:t>SANCTIONS</a:t>
            </a:r>
            <a:endParaRPr sz="300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196275" y="2962288"/>
            <a:ext cx="253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Alegreya SemiBold"/>
                <a:ea typeface="Alegreya SemiBold"/>
                <a:cs typeface="Alegreya SemiBold"/>
                <a:sym typeface="Alegreya SemiBold"/>
              </a:rPr>
              <a:t>MOSCOU</a:t>
            </a:r>
            <a:endParaRPr sz="3000" dirty="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1317050" y="1754800"/>
            <a:ext cx="130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Alegreya SemiBold"/>
                <a:ea typeface="Alegreya SemiBold"/>
                <a:cs typeface="Alegreya SemiBold"/>
                <a:sym typeface="Alegreya SemiBold"/>
              </a:rPr>
              <a:t>KIEV</a:t>
            </a:r>
            <a:endParaRPr sz="3000" dirty="0">
              <a:latin typeface="Alegreya SemiBold"/>
              <a:ea typeface="Alegreya SemiBold"/>
              <a:cs typeface="Alegreya SemiBold"/>
              <a:sym typeface="Alegreya SemiBold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9004" y="1331838"/>
            <a:ext cx="3906000" cy="26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375" y="229788"/>
            <a:ext cx="3972150" cy="27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220049" y="229800"/>
            <a:ext cx="4539325" cy="467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fr-FR" b="1" dirty="0">
                <a:latin typeface="Cambria"/>
                <a:ea typeface="Cambria"/>
                <a:cs typeface="Cambria"/>
                <a:sym typeface="Cambria"/>
              </a:rPr>
              <a:t>Bref contexte :</a:t>
            </a:r>
          </a:p>
          <a:p>
            <a:pPr lvl="0">
              <a:lnSpc>
                <a:spcPct val="115000"/>
              </a:lnSpc>
            </a:pPr>
            <a:r>
              <a:rPr lang="fr-FR" sz="1200" dirty="0">
                <a:latin typeface="Cambria"/>
                <a:ea typeface="Cambria"/>
                <a:cs typeface="Cambria"/>
                <a:sym typeface="Cambria"/>
              </a:rPr>
              <a:t>La Russie a envoyé des chars et des forces aériennes sur l’Ukraine. L'Ukraine, qui a fait partie de l'empire russe pendant des siècles, est devenue indépendante lors de l'éclatement de l'URSS (Union des Républiques socialistes soviétiques) en 1991.</a:t>
            </a:r>
          </a:p>
          <a:p>
            <a:pPr lvl="0">
              <a:lnSpc>
                <a:spcPct val="115000"/>
              </a:lnSpc>
            </a:pPr>
            <a:endParaRPr lang="fr-FR" sz="12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lnSpc>
                <a:spcPct val="115000"/>
              </a:lnSpc>
            </a:pPr>
            <a:r>
              <a:rPr lang="fr-FR" sz="1200" dirty="0">
                <a:latin typeface="Cambria"/>
                <a:ea typeface="Cambria"/>
                <a:cs typeface="Cambria"/>
                <a:sym typeface="Cambria"/>
              </a:rPr>
              <a:t>Le président russe Vladimir Poutine a déclaré qu'il agissait pour protéger les civils des régions séparatistes contre l'armée ukrainienne.</a:t>
            </a:r>
          </a:p>
          <a:p>
            <a:pPr lvl="0">
              <a:lnSpc>
                <a:spcPct val="115000"/>
              </a:lnSpc>
            </a:pPr>
            <a:endParaRPr lang="fr-FR" sz="12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lnSpc>
                <a:spcPct val="115000"/>
              </a:lnSpc>
            </a:pPr>
            <a:r>
              <a:rPr lang="fr-FR" sz="1200" dirty="0">
                <a:latin typeface="Cambria"/>
                <a:ea typeface="Cambria"/>
                <a:cs typeface="Cambria"/>
                <a:sym typeface="Cambria"/>
              </a:rPr>
              <a:t>Le président ukrainien a déclaré que l'intention de la Russie était de détruire l'Ukraine en raison de ses liens de plus en plus étroits avec l'Occident, en particulier la perspective de son adhésion à l'OTAN (Organisation du Traité de l'Atlantique Nord - l'alliance militaire établie en 1949 pour contrebalancer les armées soviétiques après la Seconde Guerre mondiale).</a:t>
            </a:r>
          </a:p>
          <a:p>
            <a:pPr lvl="0">
              <a:lnSpc>
                <a:spcPct val="115000"/>
              </a:lnSpc>
            </a:pPr>
            <a:endParaRPr lang="fr-FR" sz="12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lnSpc>
                <a:spcPct val="115000"/>
              </a:lnSpc>
            </a:pPr>
            <a:r>
              <a:rPr lang="fr-FR" sz="1200" dirty="0">
                <a:latin typeface="Cambria"/>
                <a:ea typeface="Cambria"/>
                <a:cs typeface="Cambria"/>
                <a:sym typeface="Cambria"/>
              </a:rPr>
              <a:t>Le conflit actuel pourrait de très nombreuses victimes, surtout si la capitale de l'Ukraine, Kiev, est attaquée. Les États-Unis et d'autres pays envisagent d'augmenter les sanctions financières contre la Russie pour faire pression sur elle pour qu'elle arrête les attaques.</a:t>
            </a:r>
            <a:endParaRPr sz="1200" dirty="0"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725" y="3100712"/>
            <a:ext cx="2937396" cy="1875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25" y="2756435"/>
            <a:ext cx="4014774" cy="225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l="37705" t="3883" r="20491"/>
          <a:stretch/>
        </p:blipFill>
        <p:spPr>
          <a:xfrm>
            <a:off x="6439637" y="219549"/>
            <a:ext cx="2085913" cy="23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142" y="152400"/>
            <a:ext cx="1976609" cy="245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2911" y="2724150"/>
            <a:ext cx="4014752" cy="22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3425" y="152400"/>
            <a:ext cx="3382172" cy="24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41251" cy="28264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152400" y="3219325"/>
            <a:ext cx="563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255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Inauguration d’un </a:t>
            </a:r>
            <a:r>
              <a:rPr lang="en-GB" sz="1800" dirty="0" err="1">
                <a:solidFill>
                  <a:srgbClr val="00255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Sefer</a:t>
            </a:r>
            <a:r>
              <a:rPr lang="en-GB" sz="1800" dirty="0">
                <a:solidFill>
                  <a:srgbClr val="00255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Torah dans un centre </a:t>
            </a:r>
            <a:r>
              <a:rPr lang="en-GB" sz="1800" dirty="0" err="1">
                <a:solidFill>
                  <a:srgbClr val="00255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Habbad</a:t>
            </a:r>
            <a:endParaRPr dirty="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822" y="108338"/>
            <a:ext cx="4373498" cy="291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9375" y="3219325"/>
            <a:ext cx="2712940" cy="16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3392510" y="4453200"/>
            <a:ext cx="271294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255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Centre Hillel, Odessa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79" y="294692"/>
            <a:ext cx="2587976" cy="34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237675" y="3917250"/>
            <a:ext cx="32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Juifs</a:t>
            </a:r>
            <a:r>
              <a:rPr lang="en-GB" dirty="0"/>
              <a:t> </a:t>
            </a:r>
            <a:r>
              <a:rPr lang="en-GB" dirty="0" err="1"/>
              <a:t>traditionalistes</a:t>
            </a:r>
            <a:r>
              <a:rPr lang="en-GB" dirty="0"/>
              <a:t> à Kiev </a:t>
            </a:r>
            <a:endParaRPr dirty="0"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1176" y="294700"/>
            <a:ext cx="3975126" cy="298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1831" y="294700"/>
            <a:ext cx="1907782" cy="25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/>
        </p:nvSpPr>
        <p:spPr>
          <a:xfrm>
            <a:off x="0" y="255323"/>
            <a:ext cx="91440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fr-FR" sz="3000" b="1" dirty="0">
                <a:solidFill>
                  <a:srgbClr val="0000FF"/>
                </a:solidFill>
                <a:latin typeface="Alegreya"/>
                <a:ea typeface="Alegreya"/>
                <a:cs typeface="Alegreya"/>
                <a:sym typeface="Alegreya"/>
              </a:rPr>
              <a:t>ÉCOLES JUIVES DANS LE MONDE</a:t>
            </a:r>
          </a:p>
          <a:p>
            <a:pPr lvl="0" algn="ctr"/>
            <a:r>
              <a:rPr lang="fr-FR" sz="3000" b="1" dirty="0">
                <a:solidFill>
                  <a:srgbClr val="0000FF"/>
                </a:solidFill>
                <a:latin typeface="Alegreya"/>
                <a:ea typeface="Alegreya"/>
                <a:cs typeface="Alegreya"/>
                <a:sym typeface="Alegreya"/>
              </a:rPr>
              <a:t>PARTAGEZ DES MESSAGES</a:t>
            </a:r>
          </a:p>
          <a:p>
            <a:pPr lvl="0" algn="ctr"/>
            <a:r>
              <a:rPr lang="fr-FR" sz="3000" b="1" dirty="0">
                <a:solidFill>
                  <a:srgbClr val="0000FF"/>
                </a:solidFill>
                <a:latin typeface="Alegreya"/>
                <a:ea typeface="Alegreya"/>
                <a:cs typeface="Alegreya"/>
                <a:sym typeface="Alegreya"/>
              </a:rPr>
              <a:t>DE SOUTIEN &amp; DE SOLIDARITÉ</a:t>
            </a:r>
          </a:p>
          <a:p>
            <a:pPr lvl="0" algn="ctr"/>
            <a:r>
              <a:rPr lang="fr-FR" sz="3000" b="1" dirty="0">
                <a:solidFill>
                  <a:srgbClr val="0000FF"/>
                </a:solidFill>
                <a:latin typeface="Alegreya"/>
                <a:ea typeface="Alegreya"/>
                <a:cs typeface="Alegreya"/>
                <a:sym typeface="Alegreya"/>
              </a:rPr>
              <a:t>AVEC LA COMMUNAUTÉ JUIVE UKRAINIENNE</a:t>
            </a:r>
            <a:endParaRPr sz="3000" b="1" dirty="0">
              <a:solidFill>
                <a:srgbClr val="0000FF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975" y="4083352"/>
            <a:ext cx="4591900" cy="8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575550" y="2411363"/>
            <a:ext cx="79929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fr-FR" sz="2000" b="1" dirty="0">
                <a:latin typeface="Alegreya"/>
                <a:ea typeface="Alegreya"/>
                <a:cs typeface="Alegreya"/>
                <a:sym typeface="Alegreya"/>
              </a:rPr>
              <a:t>LIEN VERS LE TABLEAU DE MESSAGES COLLABORATIF : </a:t>
            </a:r>
            <a:r>
              <a:rPr lang="en-GB" sz="2000" u="sng" dirty="0">
                <a:solidFill>
                  <a:schemeClr val="hlink"/>
                </a:solidFill>
                <a:latin typeface="Alegreya"/>
                <a:ea typeface="Alegreya"/>
                <a:cs typeface="Alegreya"/>
                <a:sym typeface="Alegreya"/>
                <a:hlinkClick r:id="rId4"/>
              </a:rPr>
              <a:t>https://docs.google.com/presentation/d/1WBUS80Te7cDPMbVGWUCpOumhuqvMidDlMdi0W9cTvK8/edit#slide=id.p</a:t>
            </a:r>
            <a:endParaRPr sz="2000" dirty="0"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B41209-0288-4F4A-8221-5D64533FA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25" y="3454331"/>
            <a:ext cx="2598633" cy="1631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173500" y="155375"/>
            <a:ext cx="2451900" cy="1411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Beth Shlomo School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Indiana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United States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Grade 6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271700" y="3951275"/>
            <a:ext cx="1458600" cy="1046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are praying for peace to come soon in your country. 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8150" y="2812262"/>
            <a:ext cx="2773774" cy="19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825" y="486175"/>
            <a:ext cx="1997123" cy="199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500" y="1720751"/>
            <a:ext cx="3803105" cy="20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4050" y="2772510"/>
            <a:ext cx="2076652" cy="207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7">
            <a:alphaModFix/>
          </a:blip>
          <a:srcRect l="6910" t="18084" r="7780" b="27410"/>
          <a:stretch/>
        </p:blipFill>
        <p:spPr>
          <a:xfrm rot="-533394">
            <a:off x="3519332" y="420831"/>
            <a:ext cx="3553135" cy="1513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271</Words>
  <Application>Microsoft Office PowerPoint</Application>
  <PresentationFormat>Affichage à l'écran (16:9)</PresentationFormat>
  <Paragraphs>28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Alegreya SemiBold</vt:lpstr>
      <vt:lpstr>Arial</vt:lpstr>
      <vt:lpstr>Roboto</vt:lpstr>
      <vt:lpstr>Cambria</vt:lpstr>
      <vt:lpstr>Alegreya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Rachel Garih</cp:lastModifiedBy>
  <cp:revision>6</cp:revision>
  <dcterms:modified xsi:type="dcterms:W3CDTF">2022-02-28T13:26:58Z</dcterms:modified>
</cp:coreProperties>
</file>